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3" r:id="rId6"/>
    <p:sldId id="259" r:id="rId7"/>
    <p:sldId id="275" r:id="rId8"/>
    <p:sldId id="272" r:id="rId9"/>
    <p:sldId id="260" r:id="rId10"/>
    <p:sldId id="276" r:id="rId11"/>
    <p:sldId id="279" r:id="rId12"/>
    <p:sldId id="277" r:id="rId13"/>
    <p:sldId id="261" r:id="rId14"/>
    <p:sldId id="262" r:id="rId15"/>
    <p:sldId id="265" r:id="rId16"/>
    <p:sldId id="263" r:id="rId17"/>
    <p:sldId id="280" r:id="rId18"/>
    <p:sldId id="264" r:id="rId19"/>
    <p:sldId id="267" r:id="rId20"/>
    <p:sldId id="269" r:id="rId21"/>
    <p:sldId id="281" r:id="rId22"/>
    <p:sldId id="270" r:id="rId23"/>
    <p:sldId id="283" r:id="rId24"/>
    <p:sldId id="284" r:id="rId25"/>
    <p:sldId id="285" r:id="rId26"/>
    <p:sldId id="271" r:id="rId27"/>
    <p:sldId id="282" r:id="rId28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70" autoAdjust="0"/>
  </p:normalViewPr>
  <p:slideViewPr>
    <p:cSldViewPr>
      <p:cViewPr>
        <p:scale>
          <a:sx n="70" d="100"/>
          <a:sy n="70" d="100"/>
        </p:scale>
        <p:origin x="-1622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pag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1022871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0" r="21395" b="4567"/>
          <a:stretch/>
        </p:blipFill>
        <p:spPr>
          <a:xfrm>
            <a:off x="683568" y="2996952"/>
            <a:ext cx="2304256" cy="27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7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b">
            <a:normAutofit/>
          </a:bodyPr>
          <a:lstStyle>
            <a:lvl1pPr algn="l">
              <a:defRPr sz="3500" b="1" i="0" cap="none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49080"/>
            <a:ext cx="7772400" cy="9779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78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e z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q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0" r="21395" b="4567"/>
          <a:stretch/>
        </p:blipFill>
        <p:spPr>
          <a:xfrm>
            <a:off x="8100392" y="332656"/>
            <a:ext cx="864096" cy="10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32D8-13FF-4218-96EA-50F73E178851}" type="datetimeFigureOut">
              <a:rPr lang="fr-FR" smtClean="0"/>
              <a:t>03/10/2013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CFA9-B499-477E-8951-3385BCF719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9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icale-bel-air-loquidy.fr/" TargetMode="External"/><Relationship Id="rId2" Type="http://schemas.openxmlformats.org/officeDocument/2006/relationships/hyperlink" Target="http://www.loquidy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oquidy.amicale@wanadoo.f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00"/>
                </a:solidFill>
              </a:rPr>
              <a:t>L’AMICALE BEL-AIR LOQUIDY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3491880" y="2997200"/>
            <a:ext cx="5112568" cy="2736056"/>
          </a:xfrm>
        </p:spPr>
        <p:txBody>
          <a:bodyPr>
            <a:noAutofit/>
          </a:bodyPr>
          <a:lstStyle/>
          <a:p>
            <a:r>
              <a:rPr lang="fr-FR" sz="2200" dirty="0" smtClean="0"/>
              <a:t>Un peu d’histoire</a:t>
            </a:r>
          </a:p>
          <a:p>
            <a:r>
              <a:rPr lang="fr-FR" sz="2200" dirty="0" err="1" smtClean="0"/>
              <a:t>Bel-Air</a:t>
            </a:r>
            <a:endParaRPr lang="fr-FR" sz="2200" dirty="0" smtClean="0"/>
          </a:p>
          <a:p>
            <a:r>
              <a:rPr lang="fr-FR" sz="2200" dirty="0" smtClean="0"/>
              <a:t>Saint Joseph sur mer</a:t>
            </a:r>
          </a:p>
          <a:p>
            <a:r>
              <a:rPr lang="fr-FR" sz="2200" dirty="0" smtClean="0"/>
              <a:t>Le </a:t>
            </a:r>
            <a:r>
              <a:rPr lang="fr-FR" sz="2200" dirty="0" err="1" smtClean="0"/>
              <a:t>Loquidy</a:t>
            </a:r>
            <a:endParaRPr lang="fr-FR" sz="2200" dirty="0" smtClean="0"/>
          </a:p>
          <a:p>
            <a:r>
              <a:rPr lang="fr-FR" sz="2200" dirty="0" smtClean="0"/>
              <a:t>L’amicale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224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CRÉATION DU LOQUIDY</a:t>
            </a:r>
            <a:br>
              <a:rPr lang="fr-FR" dirty="0" smtClean="0"/>
            </a:br>
            <a:r>
              <a:rPr lang="fr-FR" dirty="0" smtClean="0"/>
              <a:t>1926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lvl="1"/>
            <a:r>
              <a:rPr lang="fr-FR" b="1" i="1" dirty="0" smtClean="0"/>
              <a:t>1923 </a:t>
            </a:r>
            <a:r>
              <a:rPr lang="fr-FR" dirty="0" smtClean="0"/>
              <a:t>: début des constructions</a:t>
            </a:r>
          </a:p>
          <a:p>
            <a:pPr lvl="1"/>
            <a:endParaRPr lang="fr-FR" dirty="0" smtClean="0"/>
          </a:p>
          <a:p>
            <a:pPr lvl="1"/>
            <a:r>
              <a:rPr lang="fr-FR" b="1" i="1" dirty="0" smtClean="0"/>
              <a:t>Octobre 1926</a:t>
            </a:r>
            <a:r>
              <a:rPr lang="fr-FR" dirty="0" smtClean="0"/>
              <a:t> : Ouverture du nouvel établissement, Saint Joseph du Loquidy.</a:t>
            </a:r>
          </a:p>
          <a:p>
            <a:endParaRPr lang="fr-FR" dirty="0"/>
          </a:p>
        </p:txBody>
      </p:sp>
      <p:pic>
        <p:nvPicPr>
          <p:cNvPr id="5123" name="Picture 3" descr="C:\Users\emilie_au\Documents\zz_perso\RM\photos\1926 Le Loquidy à sa création  1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883849" cy="184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milie_au\Documents\zz_perso\RM\photos\1926 les premiers bâtiments 1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79" y="3873833"/>
            <a:ext cx="2880320" cy="184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10762" r="7734" b="11385"/>
          <a:stretch/>
        </p:blipFill>
        <p:spPr>
          <a:xfrm>
            <a:off x="1321406" y="3739434"/>
            <a:ext cx="2900788" cy="1975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7624" y="5796553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lvl="1" algn="ctr"/>
            <a:r>
              <a:rPr lang="fr-FR" sz="1600" i="1" dirty="0" smtClean="0"/>
              <a:t>Le premier </a:t>
            </a:r>
            <a:r>
              <a:rPr lang="fr-FR" sz="1600" i="1" dirty="0"/>
              <a:t>Directeur (1926-1935) : </a:t>
            </a:r>
            <a:r>
              <a:rPr lang="fr-FR" sz="1600" i="1" dirty="0" smtClean="0"/>
              <a:t>Frère Pierre Marie GAUTIER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593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CRÉATION DU LOQUIDY</a:t>
            </a:r>
            <a:br>
              <a:rPr lang="fr-FR" dirty="0" smtClean="0"/>
            </a:br>
            <a:r>
              <a:rPr lang="fr-FR" dirty="0" smtClean="0"/>
              <a:t>1926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« LOQUIDY, c’est BEL-AIR </a:t>
            </a:r>
            <a:r>
              <a:rPr lang="fr-FR" dirty="0" err="1"/>
              <a:t>encor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L’amour est plus fort que la mort </a:t>
            </a:r>
            <a:r>
              <a:rPr lang="fr-FR" dirty="0" smtClean="0"/>
              <a:t>»</a:t>
            </a:r>
            <a:endParaRPr lang="fr-FR" dirty="0"/>
          </a:p>
        </p:txBody>
      </p:sp>
      <p:pic>
        <p:nvPicPr>
          <p:cNvPr id="7170" name="Picture 2" descr="C:\Users\emilie_au\Documents\zz_perso\RM\photos\LOQUIDY  ANCIEN REFECTO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031">
            <a:off x="785630" y="2945537"/>
            <a:ext cx="2937765" cy="189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milie_au\Documents\zz_perso\RM\photos\LOQUIDY ANCIEN DORTOIR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754">
            <a:off x="5699331" y="1821226"/>
            <a:ext cx="2926389" cy="189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262031">
            <a:off x="850917" y="4840853"/>
            <a:ext cx="2948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lvl="1" algn="ctr"/>
            <a:r>
              <a:rPr lang="fr-FR" sz="1600" i="1" dirty="0" smtClean="0"/>
              <a:t>Le réfectoire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 rot="437754">
            <a:off x="5468756" y="3706522"/>
            <a:ext cx="292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lvl="1" algn="ctr"/>
            <a:r>
              <a:rPr lang="fr-FR" sz="1600" i="1" dirty="0" smtClean="0"/>
              <a:t>Un dortoir</a:t>
            </a:r>
            <a:endParaRPr lang="fr-FR" sz="1600" dirty="0"/>
          </a:p>
        </p:txBody>
      </p:sp>
      <p:pic>
        <p:nvPicPr>
          <p:cNvPr id="7173" name="Picture 5" descr="C:\Users\emilie_au\Documents\zz_perso\RM\photos\Le château du Loqui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36" y="4365104"/>
            <a:ext cx="2928787" cy="189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278068" y="6257411"/>
            <a:ext cx="292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lvl="1" algn="ctr"/>
            <a:r>
              <a:rPr lang="fr-FR" sz="1600" i="1" dirty="0" smtClean="0"/>
              <a:t>L’infirmerie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977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emilie_au\Documents\zz_perso\RM\photos\Le Loquidy année 1929-1930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6200"/>
            <a:ext cx="5544616" cy="33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LOQUIDY DES ANNÉES 30</a:t>
            </a:r>
            <a:endParaRPr lang="fr-FR" dirty="0"/>
          </a:p>
        </p:txBody>
      </p:sp>
      <p:pic>
        <p:nvPicPr>
          <p:cNvPr id="6146" name="Picture 2" descr="C:\Users\emilie_au\Documents\zz_perso\RM\photos\Le Loquidy année 1929-1930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t="6077" r="1710" b="6096"/>
          <a:stretch/>
        </p:blipFill>
        <p:spPr bwMode="auto">
          <a:xfrm>
            <a:off x="9504496" y="1513413"/>
            <a:ext cx="3619531" cy="21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milie_au\Documents\zz_perso\RM\photos\Le Loquidy année 1929-1930 (10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t="5353" r="4735" b="8765"/>
          <a:stretch/>
        </p:blipFill>
        <p:spPr bwMode="auto">
          <a:xfrm>
            <a:off x="4690899" y="1513413"/>
            <a:ext cx="3689900" cy="21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milie_au\Documents\zz_perso\RM\photos\Le Loquidy année 1929-1930 (4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4855" r="1344" b="5454"/>
          <a:stretch/>
        </p:blipFill>
        <p:spPr bwMode="auto">
          <a:xfrm>
            <a:off x="4716016" y="3867460"/>
            <a:ext cx="3674300" cy="221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milie_au\Documents\zz_perso\RM\photos\Le Loquidy année 1929-1930 (5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8129" r="3707" b="5895"/>
          <a:stretch/>
        </p:blipFill>
        <p:spPr bwMode="auto">
          <a:xfrm>
            <a:off x="683568" y="1513414"/>
            <a:ext cx="3693811" cy="21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emilie_au\Documents\zz_perso\RM\photos\Le Loquidy année 1929-1930 (6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7229" r="3347" b="5290"/>
          <a:stretch/>
        </p:blipFill>
        <p:spPr bwMode="auto">
          <a:xfrm>
            <a:off x="9468544" y="3867460"/>
            <a:ext cx="3762142" cy="221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emilie_au\Documents\zz_perso\RM\photos\Le Loquidy année 1929-1930 (7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4944" r="2196" b="5617"/>
          <a:stretch/>
        </p:blipFill>
        <p:spPr bwMode="auto">
          <a:xfrm>
            <a:off x="697622" y="3867460"/>
            <a:ext cx="3679757" cy="221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GUERRE 1939-1945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1939 : Le Loquidy est réquisitionné par les </a:t>
            </a:r>
            <a:r>
              <a:rPr lang="fr-FR" b="1" dirty="0" smtClean="0">
                <a:solidFill>
                  <a:srgbClr val="006600"/>
                </a:solidFill>
              </a:rPr>
              <a:t>services de la Croix Rouge</a:t>
            </a:r>
          </a:p>
          <a:p>
            <a:endParaRPr lang="fr-FR" dirty="0"/>
          </a:p>
          <a:p>
            <a:r>
              <a:rPr lang="fr-FR" dirty="0" smtClean="0"/>
              <a:t>Octobre 1940 : </a:t>
            </a:r>
            <a:r>
              <a:rPr lang="fr-FR" dirty="0"/>
              <a:t>l</a:t>
            </a:r>
            <a:r>
              <a:rPr lang="fr-FR" dirty="0" smtClean="0"/>
              <a:t>’occupant s’approprie l’ensemble du collège pour en faire un </a:t>
            </a:r>
            <a:r>
              <a:rPr lang="fr-FR" b="1" dirty="0" smtClean="0">
                <a:solidFill>
                  <a:srgbClr val="006600"/>
                </a:solidFill>
              </a:rPr>
              <a:t>hôpital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dispersion des élèves entre Saint Joseph sur mer, l’hôtel Créteau, la Perverie puis la place du Croisic.</a:t>
            </a:r>
          </a:p>
          <a:p>
            <a:endParaRPr lang="fr-FR" dirty="0" smtClean="0"/>
          </a:p>
          <a:p>
            <a:r>
              <a:rPr lang="fr-FR" dirty="0" smtClean="0"/>
              <a:t>Septembre 1943 : les </a:t>
            </a:r>
            <a:r>
              <a:rPr lang="fr-FR" b="1" dirty="0" smtClean="0">
                <a:solidFill>
                  <a:srgbClr val="006600"/>
                </a:solidFill>
              </a:rPr>
              <a:t>bombardements</a:t>
            </a:r>
            <a:r>
              <a:rPr lang="fr-FR" dirty="0" smtClean="0"/>
              <a:t> de Nantes.</a:t>
            </a:r>
          </a:p>
          <a:p>
            <a:endParaRPr lang="fr-FR" dirty="0" smtClean="0"/>
          </a:p>
          <a:p>
            <a:r>
              <a:rPr lang="fr-FR" dirty="0" smtClean="0"/>
              <a:t>12 Août 1944 : </a:t>
            </a:r>
            <a:r>
              <a:rPr lang="fr-FR" b="1" dirty="0" smtClean="0">
                <a:solidFill>
                  <a:srgbClr val="006600"/>
                </a:solidFill>
              </a:rPr>
              <a:t>libération</a:t>
            </a:r>
            <a:r>
              <a:rPr lang="fr-FR" dirty="0" smtClean="0"/>
              <a:t> de Nantes.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78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MATURITÉ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1036712"/>
          </a:xfrm>
        </p:spPr>
        <p:txBody>
          <a:bodyPr>
            <a:normAutofit/>
          </a:bodyPr>
          <a:lstStyle/>
          <a:p>
            <a:r>
              <a:rPr lang="fr-FR" sz="2200" dirty="0" smtClean="0">
                <a:solidFill>
                  <a:srgbClr val="080808"/>
                </a:solidFill>
              </a:rPr>
              <a:t>Au lendemain de la guerre jusqu’à l’année 1974, ce sont cinq Frères directeurs qui se succèdent.</a:t>
            </a:r>
          </a:p>
        </p:txBody>
      </p:sp>
      <p:pic>
        <p:nvPicPr>
          <p:cNvPr id="8194" name="Picture 2" descr="C:\Users\emilie_au\Documents\zz_perso\RM\photos\Les Fêtes des Jeu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6397" r="5258" b="5938"/>
          <a:stretch/>
        </p:blipFill>
        <p:spPr bwMode="auto">
          <a:xfrm>
            <a:off x="4788024" y="2568016"/>
            <a:ext cx="3672408" cy="25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2708921"/>
            <a:ext cx="4104456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/>
              <a:t>C’est l’époque des </a:t>
            </a:r>
            <a:r>
              <a:rPr lang="fr-FR" sz="2200" b="1" dirty="0" smtClean="0">
                <a:solidFill>
                  <a:srgbClr val="006600"/>
                </a:solidFill>
              </a:rPr>
              <a:t>grandes manifestations ou l’amicale est partie prenante </a:t>
            </a:r>
            <a:r>
              <a:rPr lang="fr-FR" sz="2200" dirty="0" smtClean="0"/>
              <a:t>: fête des rois, défilé de Jeanne d’Arc, procession de la Fête Dieu, rallye annuel, Fête des jeux, Flamande…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5376329"/>
            <a:ext cx="8352928" cy="114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Construction de nouveaux bâtiments et du stade, contrat avec l’état, le </a:t>
            </a:r>
            <a:r>
              <a:rPr lang="fr-FR" sz="2200" dirty="0" err="1"/>
              <a:t>Loquidy</a:t>
            </a:r>
            <a:r>
              <a:rPr lang="fr-FR" sz="2200" dirty="0"/>
              <a:t> change de physionomie, ce qui témoigne de la volonté de changement et du soucis des Frères à </a:t>
            </a:r>
            <a:r>
              <a:rPr lang="fr-FR" sz="2200" b="1" dirty="0">
                <a:solidFill>
                  <a:srgbClr val="006600"/>
                </a:solidFill>
              </a:rPr>
              <a:t>s’adapter au temps</a:t>
            </a:r>
            <a:r>
              <a:rPr lang="fr-F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7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MATURITÉ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laïcisation est aussi un signe des temps, celle-ci s’accélère à partir des années 60.</a:t>
            </a:r>
          </a:p>
          <a:p>
            <a:pPr lvl="1"/>
            <a:r>
              <a:rPr lang="fr-FR" dirty="0" smtClean="0"/>
              <a:t> S’il y avait encore </a:t>
            </a:r>
            <a:r>
              <a:rPr lang="fr-FR" b="1" dirty="0" smtClean="0">
                <a:solidFill>
                  <a:srgbClr val="006600"/>
                </a:solidFill>
              </a:rPr>
              <a:t>quatorze</a:t>
            </a:r>
            <a:r>
              <a:rPr lang="fr-FR" dirty="0" smtClean="0"/>
              <a:t> Frères au </a:t>
            </a:r>
            <a:r>
              <a:rPr lang="fr-FR" dirty="0" err="1" smtClean="0"/>
              <a:t>Loquidy</a:t>
            </a:r>
            <a:r>
              <a:rPr lang="fr-FR" dirty="0" smtClean="0"/>
              <a:t> en 1955,</a:t>
            </a:r>
          </a:p>
          <a:p>
            <a:pPr lvl="1"/>
            <a:r>
              <a:rPr lang="fr-FR" dirty="0" smtClean="0"/>
              <a:t> ils ne sont plus que </a:t>
            </a:r>
            <a:r>
              <a:rPr lang="fr-FR" b="1" dirty="0" smtClean="0">
                <a:solidFill>
                  <a:srgbClr val="006600"/>
                </a:solidFill>
              </a:rPr>
              <a:t>six</a:t>
            </a:r>
            <a:r>
              <a:rPr lang="fr-FR" dirty="0" smtClean="0"/>
              <a:t> en 1970,</a:t>
            </a:r>
          </a:p>
          <a:p>
            <a:pPr lvl="1"/>
            <a:r>
              <a:rPr lang="fr-FR" dirty="0" smtClean="0">
                <a:solidFill>
                  <a:srgbClr val="080808"/>
                </a:solidFill>
              </a:rPr>
              <a:t> </a:t>
            </a:r>
            <a:r>
              <a:rPr lang="fr-FR" b="1" dirty="0" smtClean="0">
                <a:solidFill>
                  <a:srgbClr val="006600"/>
                </a:solidFill>
              </a:rPr>
              <a:t>deux</a:t>
            </a:r>
            <a:r>
              <a:rPr lang="fr-FR" dirty="0" smtClean="0">
                <a:solidFill>
                  <a:srgbClr val="080808"/>
                </a:solidFill>
              </a:rPr>
              <a:t> en 1975,</a:t>
            </a:r>
          </a:p>
          <a:p>
            <a:pPr lvl="1"/>
            <a:r>
              <a:rPr lang="fr-FR" dirty="0" smtClean="0"/>
              <a:t> et </a:t>
            </a:r>
            <a:r>
              <a:rPr lang="fr-FR" b="1" dirty="0" smtClean="0">
                <a:solidFill>
                  <a:srgbClr val="006600"/>
                </a:solidFill>
              </a:rPr>
              <a:t>zéro</a:t>
            </a:r>
            <a:r>
              <a:rPr lang="fr-FR" dirty="0" smtClean="0"/>
              <a:t> en 1985.</a:t>
            </a:r>
          </a:p>
          <a:p>
            <a:endParaRPr lang="fr-FR" dirty="0" smtClean="0"/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006600"/>
                </a:solidFill>
              </a:rPr>
              <a:t>uniformes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006600"/>
                </a:solidFill>
              </a:rPr>
              <a:t>grandes manifestations annuelles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6600"/>
                </a:solidFill>
              </a:rPr>
              <a:t>disparaissent</a:t>
            </a:r>
            <a:r>
              <a:rPr lang="fr-FR" dirty="0" smtClean="0"/>
              <a:t>. Ces dernières sont provisoirement remplacées par les baptêmes de promotion et par la fête de fin d’année.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3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GRANDS BOULEVERSEMENTS</a:t>
            </a:r>
            <a:br>
              <a:rPr lang="fr-FR" dirty="0" smtClean="0"/>
            </a:br>
            <a:r>
              <a:rPr lang="fr-FR" dirty="0" smtClean="0"/>
              <a:t>à partir des années 70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2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Dans les années 70, un </a:t>
            </a:r>
            <a:r>
              <a:rPr lang="fr-FR" b="1" dirty="0" smtClean="0">
                <a:solidFill>
                  <a:srgbClr val="006600"/>
                </a:solidFill>
              </a:rPr>
              <a:t>changement de mentalité </a:t>
            </a:r>
            <a:r>
              <a:rPr lang="fr-FR" dirty="0" smtClean="0"/>
              <a:t>s’opère:</a:t>
            </a:r>
          </a:p>
          <a:p>
            <a:pPr lvl="1"/>
            <a:r>
              <a:rPr lang="fr-FR" dirty="0" smtClean="0"/>
              <a:t>Suppression de l’abbé-aumônier,</a:t>
            </a:r>
          </a:p>
          <a:p>
            <a:pPr lvl="1"/>
            <a:r>
              <a:rPr lang="fr-FR" dirty="0" smtClean="0"/>
              <a:t>Laïcisation de la totalité du corps professoral</a:t>
            </a:r>
          </a:p>
          <a:p>
            <a:pPr lvl="1"/>
            <a:r>
              <a:rPr lang="fr-FR" dirty="0" smtClean="0"/>
              <a:t>Recul de la pratique religieuse qui touche aussi bien les élèves que les enseignants du </a:t>
            </a:r>
            <a:r>
              <a:rPr lang="fr-FR" dirty="0" err="1" smtClean="0"/>
              <a:t>Loquidy</a:t>
            </a:r>
            <a:r>
              <a:rPr lang="fr-FR" dirty="0" smtClean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77072"/>
            <a:ext cx="2041016" cy="2420152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4509120"/>
            <a:ext cx="5546576" cy="19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1974: la </a:t>
            </a:r>
            <a:r>
              <a:rPr lang="fr-FR" b="1" dirty="0" smtClean="0">
                <a:solidFill>
                  <a:srgbClr val="006600"/>
                </a:solidFill>
              </a:rPr>
              <a:t>direction de l’école </a:t>
            </a:r>
            <a:r>
              <a:rPr lang="fr-FR" dirty="0" smtClean="0"/>
              <a:t>est confiée à des laïcs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776" y="5940569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lvl="1" algn="r"/>
            <a:r>
              <a:rPr lang="fr-FR" sz="1600" i="1" dirty="0" smtClean="0"/>
              <a:t>Le premier </a:t>
            </a:r>
            <a:r>
              <a:rPr lang="fr-FR" sz="1600" i="1" dirty="0"/>
              <a:t>Directeur </a:t>
            </a:r>
            <a:r>
              <a:rPr lang="fr-FR" sz="1600" i="1" dirty="0" smtClean="0"/>
              <a:t>laïc (1974-1981) </a:t>
            </a:r>
            <a:r>
              <a:rPr lang="fr-FR" sz="1600" i="1" dirty="0"/>
              <a:t>: </a:t>
            </a:r>
            <a:r>
              <a:rPr lang="fr-FR" sz="1600" i="1" dirty="0" smtClean="0"/>
              <a:t>Monsieur Jean-Claude PARE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864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GRANDS BOULEVERSEMENTS</a:t>
            </a:r>
            <a:br>
              <a:rPr lang="fr-FR" dirty="0" smtClean="0"/>
            </a:br>
            <a:r>
              <a:rPr lang="fr-FR" dirty="0" smtClean="0"/>
              <a:t>à partir des années 70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0912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1975 : </a:t>
            </a:r>
            <a:r>
              <a:rPr lang="fr-FR" dirty="0"/>
              <a:t>premières admissions de </a:t>
            </a:r>
            <a:r>
              <a:rPr lang="fr-FR" b="1" dirty="0">
                <a:solidFill>
                  <a:srgbClr val="006600"/>
                </a:solidFill>
              </a:rPr>
              <a:t>jeunes filles </a:t>
            </a:r>
            <a:r>
              <a:rPr lang="fr-FR" dirty="0"/>
              <a:t>au </a:t>
            </a:r>
            <a:r>
              <a:rPr lang="fr-FR" dirty="0" smtClean="0"/>
              <a:t>lycée du </a:t>
            </a:r>
            <a:r>
              <a:rPr lang="fr-FR" dirty="0" err="1" smtClean="0"/>
              <a:t>Loquidy</a:t>
            </a:r>
            <a:endParaRPr lang="fr-FR" dirty="0"/>
          </a:p>
          <a:p>
            <a:endParaRPr lang="fr-FR" dirty="0"/>
          </a:p>
          <a:p>
            <a:r>
              <a:rPr lang="fr-FR" dirty="0"/>
              <a:t>1978 : début de la </a:t>
            </a:r>
            <a:r>
              <a:rPr lang="fr-FR" b="1" dirty="0">
                <a:solidFill>
                  <a:srgbClr val="006600"/>
                </a:solidFill>
              </a:rPr>
              <a:t>mixité</a:t>
            </a:r>
            <a:r>
              <a:rPr lang="fr-FR" dirty="0">
                <a:solidFill>
                  <a:srgbClr val="006600"/>
                </a:solidFill>
              </a:rPr>
              <a:t> </a:t>
            </a:r>
            <a:r>
              <a:rPr lang="fr-FR" dirty="0"/>
              <a:t>au </a:t>
            </a:r>
            <a:r>
              <a:rPr lang="fr-FR" dirty="0" smtClean="0"/>
              <a:t>collège</a:t>
            </a:r>
          </a:p>
          <a:p>
            <a:endParaRPr lang="fr-FR" dirty="0"/>
          </a:p>
          <a:p>
            <a:r>
              <a:rPr lang="fr-FR" dirty="0" smtClean="0"/>
              <a:t>1994 </a:t>
            </a:r>
            <a:r>
              <a:rPr lang="fr-FR" dirty="0"/>
              <a:t>: ouverture de </a:t>
            </a:r>
            <a:r>
              <a:rPr lang="fr-FR" b="1" dirty="0">
                <a:solidFill>
                  <a:srgbClr val="006600"/>
                </a:solidFill>
              </a:rPr>
              <a:t>classes préparatoires aux écoles de commerce</a:t>
            </a:r>
          </a:p>
          <a:p>
            <a:endParaRPr lang="fr-FR" dirty="0"/>
          </a:p>
          <a:p>
            <a:r>
              <a:rPr lang="fr-FR" dirty="0"/>
              <a:t>1996, 2000 et travaux en </a:t>
            </a:r>
            <a:r>
              <a:rPr lang="fr-FR" dirty="0" smtClean="0"/>
              <a:t>cours : </a:t>
            </a:r>
            <a:r>
              <a:rPr lang="fr-FR" dirty="0"/>
              <a:t>ouverture du </a:t>
            </a:r>
            <a:r>
              <a:rPr lang="fr-FR" b="1" dirty="0">
                <a:solidFill>
                  <a:srgbClr val="006600"/>
                </a:solidFill>
              </a:rPr>
              <a:t>bâtiment </a:t>
            </a:r>
            <a:r>
              <a:rPr lang="fr-FR" b="1" dirty="0" err="1">
                <a:solidFill>
                  <a:srgbClr val="006600"/>
                </a:solidFill>
              </a:rPr>
              <a:t>Bel-Air</a:t>
            </a:r>
            <a:r>
              <a:rPr lang="fr-FR" dirty="0"/>
              <a:t>, du nouveau </a:t>
            </a:r>
            <a:r>
              <a:rPr lang="fr-FR" b="1" dirty="0">
                <a:solidFill>
                  <a:srgbClr val="006600"/>
                </a:solidFill>
              </a:rPr>
              <a:t>gymnase</a:t>
            </a:r>
            <a:r>
              <a:rPr lang="fr-FR" dirty="0"/>
              <a:t>, du futur </a:t>
            </a:r>
            <a:r>
              <a:rPr lang="fr-FR" b="1" dirty="0">
                <a:solidFill>
                  <a:srgbClr val="006600"/>
                </a:solidFill>
              </a:rPr>
              <a:t>amphithéâtre</a:t>
            </a:r>
            <a:r>
              <a:rPr lang="fr-FR" dirty="0"/>
              <a:t>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882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L’AMICALE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coordonnées de l’amicale </a:t>
            </a:r>
            <a:r>
              <a:rPr lang="fr-FR" dirty="0" err="1" smtClean="0"/>
              <a:t>Bel-Air</a:t>
            </a:r>
            <a:r>
              <a:rPr lang="fr-FR" dirty="0" smtClean="0"/>
              <a:t> </a:t>
            </a:r>
            <a:r>
              <a:rPr lang="fr-FR" dirty="0" err="1" smtClean="0"/>
              <a:t>Loquidy</a:t>
            </a:r>
            <a:r>
              <a:rPr lang="fr-FR" dirty="0" smtClean="0"/>
              <a:t>: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73, boulevard Michelet</a:t>
            </a:r>
          </a:p>
          <a:p>
            <a:pPr marL="457200" lvl="1" indent="0">
              <a:buNone/>
            </a:pPr>
            <a:r>
              <a:rPr lang="fr-FR" dirty="0" smtClean="0"/>
              <a:t>	B.P. 32202</a:t>
            </a:r>
          </a:p>
          <a:p>
            <a:pPr marL="0" indent="0">
              <a:buNone/>
            </a:pPr>
            <a:r>
              <a:rPr lang="fr-FR" sz="2200" dirty="0" smtClean="0"/>
              <a:t>	44322 NANTES Cedex 3</a:t>
            </a:r>
          </a:p>
          <a:p>
            <a:pPr marL="0" indent="0">
              <a:buNone/>
            </a:pPr>
            <a:endParaRPr lang="fr-FR" sz="2200" dirty="0" smtClean="0"/>
          </a:p>
          <a:p>
            <a:r>
              <a:rPr lang="fr-FR" dirty="0" smtClean="0"/>
              <a:t>Site du </a:t>
            </a:r>
            <a:r>
              <a:rPr lang="fr-FR" dirty="0" err="1" smtClean="0"/>
              <a:t>Loquidy</a:t>
            </a:r>
            <a:r>
              <a:rPr lang="fr-FR" dirty="0" smtClean="0"/>
              <a:t> : </a:t>
            </a:r>
            <a:r>
              <a:rPr lang="fr-FR" dirty="0" smtClean="0">
                <a:hlinkClick r:id="rId2"/>
              </a:rPr>
              <a:t>www.loquidy.net</a:t>
            </a:r>
            <a:endParaRPr lang="fr-FR" dirty="0" smtClean="0"/>
          </a:p>
          <a:p>
            <a:r>
              <a:rPr lang="fr-FR" dirty="0" smtClean="0"/>
              <a:t>Site de l’amicale : </a:t>
            </a:r>
            <a:r>
              <a:rPr lang="fr-FR" dirty="0" smtClean="0">
                <a:hlinkClick r:id="rId3"/>
              </a:rPr>
              <a:t>www.amicale-bel-air-loquidy.fr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E-mail de l’amicale : </a:t>
            </a:r>
            <a:r>
              <a:rPr lang="fr-FR" dirty="0" smtClean="0">
                <a:hlinkClick r:id="rId4"/>
              </a:rPr>
              <a:t>loquidy.amicale@wanadoo.fr</a:t>
            </a:r>
            <a:r>
              <a:rPr lang="fr-FR" dirty="0" smtClean="0"/>
              <a:t>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97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L’AMICALE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Deux </a:t>
            </a:r>
            <a:r>
              <a:rPr lang="fr-FR" b="1" dirty="0" smtClean="0">
                <a:solidFill>
                  <a:srgbClr val="006600"/>
                </a:solidFill>
              </a:rPr>
              <a:t>revues</a:t>
            </a:r>
            <a:r>
              <a:rPr lang="fr-FR" dirty="0" smtClean="0"/>
              <a:t> :</a:t>
            </a:r>
            <a:endParaRPr lang="fr-FR" dirty="0"/>
          </a:p>
          <a:p>
            <a:pPr lvl="1"/>
            <a:r>
              <a:rPr lang="fr-FR" dirty="0" err="1"/>
              <a:t>Loquidy</a:t>
            </a:r>
            <a:r>
              <a:rPr lang="fr-FR" dirty="0"/>
              <a:t> magazine</a:t>
            </a:r>
          </a:p>
          <a:p>
            <a:pPr lvl="1"/>
            <a:r>
              <a:rPr lang="fr-FR" dirty="0"/>
              <a:t>Le bulletin de </a:t>
            </a:r>
            <a:r>
              <a:rPr lang="fr-FR" dirty="0" smtClean="0"/>
              <a:t>l’amicale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006600"/>
                </a:solidFill>
              </a:rPr>
              <a:t>effectifs</a:t>
            </a:r>
            <a:r>
              <a:rPr lang="fr-FR" dirty="0" smtClean="0"/>
              <a:t> de l’amicale :</a:t>
            </a:r>
          </a:p>
          <a:p>
            <a:pPr lvl="1"/>
            <a:r>
              <a:rPr lang="fr-FR" dirty="0" smtClean="0"/>
              <a:t>Trois cents membres environ</a:t>
            </a:r>
          </a:p>
          <a:p>
            <a:pPr lvl="1"/>
            <a:r>
              <a:rPr lang="fr-FR" dirty="0" smtClean="0"/>
              <a:t>Une centaine de cotisants ces trois dernières années</a:t>
            </a:r>
          </a:p>
          <a:p>
            <a:pPr lvl="1"/>
            <a:r>
              <a:rPr lang="fr-FR" dirty="0" smtClean="0"/>
              <a:t>Une diminution de 25% des cotisants depuis 2010 mais la somme globale des cotisations n’a diminué que de 14%.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795">
            <a:off x="5351067" y="1279596"/>
            <a:ext cx="1751154" cy="246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460">
            <a:off x="6840557" y="2103881"/>
            <a:ext cx="1709700" cy="24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4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 smtClean="0"/>
              <a:t>UN PEU D’HISTOIRE</a:t>
            </a:r>
            <a:endParaRPr lang="fr-FR" sz="3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80808"/>
                </a:solidFill>
              </a:rPr>
              <a:t>La propriété du </a:t>
            </a:r>
            <a:r>
              <a:rPr lang="fr-FR" dirty="0" err="1" smtClean="0">
                <a:solidFill>
                  <a:srgbClr val="080808"/>
                </a:solidFill>
              </a:rPr>
              <a:t>Loquidy</a:t>
            </a:r>
            <a:endParaRPr lang="fr-FR" dirty="0" smtClean="0">
              <a:solidFill>
                <a:srgbClr val="080808"/>
              </a:solidFill>
            </a:endParaRPr>
          </a:p>
          <a:p>
            <a:endParaRPr lang="fr-FR" dirty="0" smtClean="0">
              <a:solidFill>
                <a:srgbClr val="080808"/>
              </a:solidFill>
            </a:endParaRPr>
          </a:p>
          <a:p>
            <a:r>
              <a:rPr lang="fr-FR" dirty="0" smtClean="0">
                <a:solidFill>
                  <a:srgbClr val="080808"/>
                </a:solidFill>
              </a:rPr>
              <a:t>Pendant treize siècles, cette terre fût une terre d’église, sanctifiée par ses occupants, les </a:t>
            </a:r>
            <a:r>
              <a:rPr lang="fr-FR" b="1" dirty="0" smtClean="0">
                <a:solidFill>
                  <a:srgbClr val="006600"/>
                </a:solidFill>
              </a:rPr>
              <a:t>Archidiacres de Nantes</a:t>
            </a:r>
            <a:r>
              <a:rPr lang="fr-FR" dirty="0" smtClean="0">
                <a:solidFill>
                  <a:srgbClr val="080808"/>
                </a:solidFill>
              </a:rPr>
              <a:t>.</a:t>
            </a:r>
          </a:p>
          <a:p>
            <a:endParaRPr lang="fr-FR" dirty="0" smtClean="0">
              <a:solidFill>
                <a:srgbClr val="080808"/>
              </a:solidFill>
            </a:endParaRPr>
          </a:p>
          <a:p>
            <a:r>
              <a:rPr lang="fr-FR" dirty="0" smtClean="0">
                <a:solidFill>
                  <a:srgbClr val="080808"/>
                </a:solidFill>
              </a:rPr>
              <a:t>Les plus illustres d’entre eux :</a:t>
            </a:r>
          </a:p>
          <a:p>
            <a:pPr lvl="1"/>
            <a:r>
              <a:rPr lang="fr-FR" dirty="0" smtClean="0">
                <a:solidFill>
                  <a:srgbClr val="080808"/>
                </a:solidFill>
              </a:rPr>
              <a:t>Saint Martin de Vertou (580).</a:t>
            </a:r>
          </a:p>
          <a:p>
            <a:pPr lvl="1"/>
            <a:r>
              <a:rPr lang="fr-FR" dirty="0">
                <a:solidFill>
                  <a:srgbClr val="080808"/>
                </a:solidFill>
              </a:rPr>
              <a:t>Saint </a:t>
            </a:r>
            <a:r>
              <a:rPr lang="fr-FR" dirty="0" err="1" smtClean="0">
                <a:solidFill>
                  <a:srgbClr val="080808"/>
                </a:solidFill>
              </a:rPr>
              <a:t>Gohard</a:t>
            </a:r>
            <a:r>
              <a:rPr lang="fr-FR" dirty="0" smtClean="0">
                <a:solidFill>
                  <a:srgbClr val="080808"/>
                </a:solidFill>
              </a:rPr>
              <a:t> (850).</a:t>
            </a:r>
            <a:endParaRPr lang="fr-FR" dirty="0">
              <a:solidFill>
                <a:srgbClr val="08080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550537" cy="463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3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ACTIVITÉS LIÉES À LA VIE DE L’ÉCOLE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Journée d’intégration des classes de 6</a:t>
            </a:r>
            <a:r>
              <a:rPr lang="fr-FR" baseline="30000" dirty="0" smtClean="0"/>
              <a:t>ème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Conseil d’établissement.</a:t>
            </a:r>
          </a:p>
          <a:p>
            <a:endParaRPr lang="fr-FR" dirty="0" smtClean="0"/>
          </a:p>
          <a:p>
            <a:r>
              <a:rPr lang="fr-FR" dirty="0" smtClean="0"/>
              <a:t>Jury-tests des classes préparatoires aux écoles de commerce.</a:t>
            </a:r>
          </a:p>
          <a:p>
            <a:endParaRPr lang="fr-FR" dirty="0" smtClean="0"/>
          </a:p>
          <a:p>
            <a:r>
              <a:rPr lang="fr-FR" dirty="0" smtClean="0"/>
              <a:t>Journées portes ouvertes de l’établissement.</a:t>
            </a:r>
          </a:p>
          <a:p>
            <a:endParaRPr lang="fr-FR" dirty="0" smtClean="0"/>
          </a:p>
          <a:p>
            <a:r>
              <a:rPr lang="fr-FR" dirty="0" smtClean="0"/>
              <a:t>Témoignages de membres de l’amicale ou d’anciens élèves.</a:t>
            </a:r>
          </a:p>
          <a:p>
            <a:endParaRPr lang="fr-FR" dirty="0" smtClean="0"/>
          </a:p>
          <a:p>
            <a:r>
              <a:rPr lang="fr-FR" dirty="0" smtClean="0"/>
              <a:t>Aides financières et concours ponctuels en réponse aux sollicitations de l’école et des enseignants afin de permettre à des élèves de participer à des rencontres géographiquement éloignées et coûteuses.</a:t>
            </a:r>
          </a:p>
          <a:p>
            <a:endParaRPr lang="fr-FR" dirty="0" smtClean="0"/>
          </a:p>
          <a:p>
            <a:r>
              <a:rPr lang="fr-FR" dirty="0" smtClean="0"/>
              <a:t>Soirée de fin d’année réunissant direction, enseignants, membres de la Pastorale, APEL et amicale.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1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2006 : LES 80 ANS DU LOQUIDY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Picture 2" descr="C:\Users\emilie_au\Documents\zz_perso\RM\photos\Les 80 ans du Loqui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832648" cy="385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ACTIVITÉS PROPRES À L’AMICALE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Assemblée Générale en octobre.</a:t>
            </a:r>
          </a:p>
          <a:p>
            <a:endParaRPr lang="fr-FR" dirty="0"/>
          </a:p>
          <a:p>
            <a:r>
              <a:rPr lang="fr-FR" dirty="0" smtClean="0"/>
              <a:t>Présence hebdomadaire de membres du bureau, le Jeudi, sauf vacances scolaires, de 14h à 16h, dans les locaux de l’amicale au « château ».</a:t>
            </a:r>
          </a:p>
          <a:p>
            <a:endParaRPr lang="fr-FR" dirty="0"/>
          </a:p>
          <a:p>
            <a:r>
              <a:rPr lang="fr-FR" dirty="0" smtClean="0"/>
              <a:t>Sortie de printemps.</a:t>
            </a:r>
          </a:p>
          <a:p>
            <a:endParaRPr lang="fr-FR" dirty="0"/>
          </a:p>
          <a:p>
            <a:r>
              <a:rPr lang="fr-FR" dirty="0" smtClean="0"/>
              <a:t>Rencontre annuelle avec les Frères de la communauté de la </a:t>
            </a:r>
            <a:r>
              <a:rPr lang="fr-FR" dirty="0" err="1" smtClean="0"/>
              <a:t>Groulais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O</a:t>
            </a:r>
            <a:r>
              <a:rPr lang="fr-FR" dirty="0" smtClean="0"/>
              <a:t>rganisation de séjours, cette année à Reims, sur les pas de Saint Jean-Baptiste de La Salle.</a:t>
            </a:r>
          </a:p>
          <a:p>
            <a:endParaRPr lang="fr-FR" dirty="0"/>
          </a:p>
          <a:p>
            <a:r>
              <a:rPr lang="fr-FR" dirty="0" smtClean="0"/>
              <a:t>Rencontre avec d’autres amicales, soirée festive cette année avec les amis Rémois.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9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ACTIVITÉS PROPRES À L’AMICALE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72063"/>
            <a:ext cx="4968552" cy="37264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07804" y="5567754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lvl="1" algn="ctr"/>
            <a:r>
              <a:rPr lang="fr-FR" sz="1600" i="1" dirty="0" smtClean="0"/>
              <a:t>Assemblée Générale</a:t>
            </a:r>
            <a:endParaRPr lang="fr-FR" sz="1600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ACTIVITÉS PROPRES À L’AMICALE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676"/>
            <a:ext cx="2038463" cy="271795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12" y="1503013"/>
            <a:ext cx="2736304" cy="20522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7" b="11324"/>
          <a:stretch/>
        </p:blipFill>
        <p:spPr>
          <a:xfrm>
            <a:off x="827584" y="4449507"/>
            <a:ext cx="3989980" cy="2101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47" y="3933056"/>
            <a:ext cx="3384376" cy="25382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40151" y="2594909"/>
            <a:ext cx="2971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lvl="1" algn="ctr"/>
            <a:r>
              <a:rPr lang="fr-FR" sz="1600" i="1" dirty="0" smtClean="0"/>
              <a:t>Voyage à Reims</a:t>
            </a:r>
          </a:p>
          <a:p>
            <a:pPr marL="86400" lvl="1" algn="ctr"/>
            <a:r>
              <a:rPr lang="fr-FR" sz="1600" i="1" dirty="0" smtClean="0"/>
              <a:t>05-07 juin 2013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298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ACTIVITÉS PROPRES À L’AMICALE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3932553" cy="24730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7" y="2060848"/>
            <a:ext cx="3312368" cy="24842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6497" y="2492895"/>
            <a:ext cx="2971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lvl="1" algn="ctr"/>
            <a:r>
              <a:rPr lang="fr-FR" sz="1600" i="1" dirty="0" smtClean="0"/>
              <a:t>Les tombes des Frères</a:t>
            </a:r>
          </a:p>
          <a:p>
            <a:pPr marL="86400" lvl="1" algn="ctr"/>
            <a:r>
              <a:rPr lang="fr-FR" sz="1600" i="1" dirty="0" smtClean="0"/>
              <a:t>Blain</a:t>
            </a:r>
          </a:p>
        </p:txBody>
      </p:sp>
    </p:spTree>
    <p:extLst>
      <p:ext uri="{BB962C8B-B14F-4D97-AF65-F5344CB8AC3E}">
        <p14:creationId xmlns:p14="http://schemas.microsoft.com/office/powerpoint/2010/main" val="8342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L’AVENIR DE L’AMICALE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Difficultés comme partout pour recruter de jeunes </a:t>
            </a:r>
            <a:r>
              <a:rPr lang="fr-FR" dirty="0" err="1" smtClean="0"/>
              <a:t>amicalistes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/>
              <a:t>M</a:t>
            </a:r>
            <a:r>
              <a:rPr lang="fr-FR" dirty="0" smtClean="0"/>
              <a:t>ais depuis deux ans, ébauche de </a:t>
            </a:r>
            <a:r>
              <a:rPr lang="fr-FR" b="1" dirty="0" smtClean="0">
                <a:solidFill>
                  <a:srgbClr val="006600"/>
                </a:solidFill>
              </a:rPr>
              <a:t>collaboration</a:t>
            </a:r>
            <a:r>
              <a:rPr lang="fr-FR" dirty="0" smtClean="0">
                <a:solidFill>
                  <a:srgbClr val="006600"/>
                </a:solidFill>
              </a:rPr>
              <a:t> </a:t>
            </a:r>
            <a:r>
              <a:rPr lang="fr-FR" b="1" dirty="0" smtClean="0">
                <a:solidFill>
                  <a:srgbClr val="006600"/>
                </a:solidFill>
              </a:rPr>
              <a:t>entre amicale et union des élèves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Passage dans les classes pour présenter l’amicale et inciter le renouvellement de ses membres vieillissants.</a:t>
            </a:r>
          </a:p>
        </p:txBody>
      </p:sp>
    </p:spTree>
    <p:extLst>
      <p:ext uri="{BB962C8B-B14F-4D97-AF65-F5344CB8AC3E}">
        <p14:creationId xmlns:p14="http://schemas.microsoft.com/office/powerpoint/2010/main" val="13673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pPr marL="0" indent="0"/>
            <a:r>
              <a:rPr lang="fr-FR" dirty="0"/>
              <a:t>Merci pour votre attention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763688" y="1412776"/>
            <a:ext cx="5544615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600" dirty="0" smtClean="0"/>
              <a:t>Questions / Réponses</a:t>
            </a:r>
            <a:endParaRPr lang="fr-FR" sz="2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2016224" cy="2688299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96953"/>
            <a:ext cx="2017824" cy="2690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3889" y="5687385"/>
            <a:ext cx="2016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lvl="1" algn="ctr"/>
            <a:r>
              <a:rPr lang="fr-FR" sz="1600" i="1" dirty="0"/>
              <a:t>Statue de la Vierge Marie et de l'Enfant Jésus dans le parc du LOQUIDY</a:t>
            </a:r>
            <a:endParaRPr lang="fr-FR" sz="1600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56176" y="5685251"/>
            <a:ext cx="2016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lvl="1" algn="ctr"/>
            <a:r>
              <a:rPr lang="fr-FR" sz="1600" i="1" dirty="0"/>
              <a:t>Saint Jean-Baptiste de La Salle dans la cour du LOQUIDY</a:t>
            </a:r>
            <a:endParaRPr lang="fr-FR" sz="1600" i="1" dirty="0" smtClean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619671" y="2348879"/>
            <a:ext cx="5544615" cy="468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006600"/>
                </a:solidFill>
              </a:rPr>
              <a:t>Rémy Mallet – octobre 2013</a:t>
            </a:r>
            <a:endParaRPr lang="fr-FR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BEL-AIR (1841 – 1905)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08306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1841 : </a:t>
            </a:r>
            <a:r>
              <a:rPr lang="fr-FR" dirty="0"/>
              <a:t>l</a:t>
            </a:r>
            <a:r>
              <a:rPr lang="fr-FR" dirty="0" smtClean="0"/>
              <a:t>es fondations</a:t>
            </a:r>
          </a:p>
          <a:p>
            <a:endParaRPr lang="fr-FR" dirty="0"/>
          </a:p>
          <a:p>
            <a:r>
              <a:rPr lang="fr-FR" dirty="0" smtClean="0"/>
              <a:t>Ouverture </a:t>
            </a:r>
            <a:r>
              <a:rPr lang="fr-FR" dirty="0"/>
              <a:t>du </a:t>
            </a:r>
            <a:r>
              <a:rPr lang="fr-FR" b="1" dirty="0">
                <a:solidFill>
                  <a:srgbClr val="006600"/>
                </a:solidFill>
              </a:rPr>
              <a:t>pensionnat Saint </a:t>
            </a:r>
            <a:r>
              <a:rPr lang="fr-FR" b="1" dirty="0" smtClean="0">
                <a:solidFill>
                  <a:srgbClr val="006600"/>
                </a:solidFill>
              </a:rPr>
              <a:t>Joseph</a:t>
            </a:r>
            <a:r>
              <a:rPr lang="fr-FR" dirty="0" smtClean="0"/>
              <a:t> au 16 rue de </a:t>
            </a:r>
            <a:r>
              <a:rPr lang="fr-FR" dirty="0" err="1" smtClean="0"/>
              <a:t>Bel-Air</a:t>
            </a:r>
            <a:r>
              <a:rPr lang="fr-FR" dirty="0" smtClean="0"/>
              <a:t> à Nantes.</a:t>
            </a:r>
          </a:p>
          <a:p>
            <a:endParaRPr lang="fr-FR" dirty="0"/>
          </a:p>
          <a:p>
            <a:r>
              <a:rPr lang="fr-FR" dirty="0" smtClean="0"/>
              <a:t>Communément appelé le </a:t>
            </a:r>
            <a:r>
              <a:rPr lang="fr-FR" b="1" dirty="0" smtClean="0">
                <a:solidFill>
                  <a:srgbClr val="006600"/>
                </a:solidFill>
              </a:rPr>
              <a:t>pensionnat de </a:t>
            </a:r>
            <a:r>
              <a:rPr lang="fr-FR" b="1" dirty="0" err="1" smtClean="0">
                <a:solidFill>
                  <a:srgbClr val="006600"/>
                </a:solidFill>
              </a:rPr>
              <a:t>Bel-Air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06" y="2060848"/>
            <a:ext cx="4254966" cy="42027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36" y="1484784"/>
            <a:ext cx="4126179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BEL-AIR (1841 – 1905)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Fondé par les </a:t>
            </a:r>
            <a:r>
              <a:rPr lang="fr-FR" b="1" dirty="0" smtClean="0">
                <a:solidFill>
                  <a:srgbClr val="006600"/>
                </a:solidFill>
              </a:rPr>
              <a:t>Frères des Ecoles Chrétiennes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Premier fondateur : le </a:t>
            </a:r>
            <a:r>
              <a:rPr lang="fr-FR" b="1" dirty="0" smtClean="0">
                <a:solidFill>
                  <a:srgbClr val="006600"/>
                </a:solidFill>
              </a:rPr>
              <a:t>Frère Lambert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t="10227" r="30493" b="20767"/>
          <a:stretch/>
        </p:blipFill>
        <p:spPr>
          <a:xfrm>
            <a:off x="5436096" y="1484784"/>
            <a:ext cx="265614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BEL-AIR (1841 – 1905)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3512367"/>
          </a:xfrm>
        </p:spPr>
        <p:txBody>
          <a:bodyPr/>
          <a:lstStyle/>
          <a:p>
            <a:r>
              <a:rPr lang="fr-FR" dirty="0" smtClean="0"/>
              <a:t>1884 : </a:t>
            </a:r>
            <a:r>
              <a:rPr lang="fr-FR" dirty="0"/>
              <a:t>Création de l’</a:t>
            </a:r>
            <a:r>
              <a:rPr lang="fr-FR" b="1" dirty="0">
                <a:solidFill>
                  <a:srgbClr val="006600"/>
                </a:solidFill>
              </a:rPr>
              <a:t>association des anciens élèves</a:t>
            </a:r>
            <a:r>
              <a:rPr lang="fr-FR" dirty="0"/>
              <a:t> du Pensionnat Saint Joseph de Nantes par le Frère César.</a:t>
            </a:r>
          </a:p>
          <a:p>
            <a:endParaRPr lang="fr-FR" dirty="0"/>
          </a:p>
          <a:p>
            <a:r>
              <a:rPr lang="fr-FR" dirty="0"/>
              <a:t>De 1884 à 1905, quatre anciens élèves présidèrent à sa destinée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050" name="Picture 2" descr="C:\Users\emilie_au\Documents\zz_perso\RM\photos\BEL-AIR\cours d'entrée du pensionnat des Frères de Bel-A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33400"/>
            <a:ext cx="4320480" cy="275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BEL-AIR DANS LA TOURMENTE</a:t>
            </a:r>
            <a:br>
              <a:rPr lang="fr-FR" dirty="0" smtClean="0"/>
            </a:br>
            <a:r>
              <a:rPr lang="fr-FR" dirty="0" smtClean="0"/>
              <a:t>1904– 1905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Suppression des Congrégations Enseignantes</a:t>
            </a:r>
          </a:p>
          <a:p>
            <a:endParaRPr lang="fr-FR" dirty="0" smtClean="0"/>
          </a:p>
          <a:p>
            <a:r>
              <a:rPr lang="fr-FR" b="1" dirty="0">
                <a:solidFill>
                  <a:srgbClr val="006600"/>
                </a:solidFill>
              </a:rPr>
              <a:t>Fermeture de Bel-Air</a:t>
            </a:r>
            <a:r>
              <a:rPr lang="fr-FR" dirty="0"/>
              <a:t> en Septembre 1905</a:t>
            </a:r>
          </a:p>
          <a:p>
            <a:endParaRPr lang="fr-FR" dirty="0"/>
          </a:p>
          <a:p>
            <a:r>
              <a:rPr lang="fr-FR" dirty="0"/>
              <a:t>Sécularisation des Frères des Ecoles Chrétiennes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t="5555" r="8265" b="9778"/>
          <a:stretch/>
        </p:blipFill>
        <p:spPr>
          <a:xfrm>
            <a:off x="5580112" y="1556792"/>
            <a:ext cx="3300927" cy="49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L’EXIL À SAINT JOSEPH SUR MER </a:t>
            </a:r>
            <a:br>
              <a:rPr lang="fr-FR" dirty="0" smtClean="0"/>
            </a:br>
            <a:r>
              <a:rPr lang="fr-FR" dirty="0" smtClean="0"/>
              <a:t>AU LENDEMAIN DE 1905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Octobre 1905 : </a:t>
            </a:r>
            <a:r>
              <a:rPr lang="fr-FR" dirty="0"/>
              <a:t>o</a:t>
            </a:r>
            <a:r>
              <a:rPr lang="fr-FR" dirty="0" smtClean="0"/>
              <a:t>uverture du </a:t>
            </a:r>
            <a:r>
              <a:rPr lang="fr-FR" b="1" dirty="0" smtClean="0">
                <a:solidFill>
                  <a:srgbClr val="006600"/>
                </a:solidFill>
              </a:rPr>
              <a:t>Pensionnat Saint Joseph sur mer</a:t>
            </a:r>
            <a:r>
              <a:rPr lang="fr-FR" dirty="0" smtClean="0"/>
              <a:t>, près de Pornic, avec les mêmes professeurs, mais sécularisés.</a:t>
            </a:r>
          </a:p>
          <a:p>
            <a:endParaRPr lang="fr-FR" dirty="0"/>
          </a:p>
          <a:p>
            <a:r>
              <a:rPr lang="fr-FR" dirty="0" smtClean="0"/>
              <a:t>1914 : fermeture de Saint Joseph sur mer, </a:t>
            </a:r>
            <a:r>
              <a:rPr lang="fr-FR" b="1" dirty="0" smtClean="0">
                <a:solidFill>
                  <a:srgbClr val="006600"/>
                </a:solidFill>
              </a:rPr>
              <a:t>réquisitionné par les autorités militaires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4" name="Picture 2" descr="C:\Users\emilie_au\Documents\zz_perso\RM\photos\ST JOSEPH SUR MER\IMG_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227145" cy="39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LOQUIDY</a:t>
            </a:r>
            <a:endParaRPr lang="fr-FR" sz="3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endParaRPr lang="fr-FR" dirty="0" smtClean="0">
              <a:solidFill>
                <a:srgbClr val="080808"/>
              </a:solidFill>
            </a:endParaRPr>
          </a:p>
          <a:p>
            <a:r>
              <a:rPr lang="fr-FR" dirty="0" smtClean="0">
                <a:solidFill>
                  <a:srgbClr val="080808"/>
                </a:solidFill>
              </a:rPr>
              <a:t>La Seigneurie de « </a:t>
            </a:r>
            <a:r>
              <a:rPr lang="fr-FR" b="1" dirty="0" smtClean="0">
                <a:solidFill>
                  <a:srgbClr val="006600"/>
                </a:solidFill>
              </a:rPr>
              <a:t>Losquidic</a:t>
            </a:r>
            <a:r>
              <a:rPr lang="fr-FR" dirty="0" smtClean="0">
                <a:solidFill>
                  <a:srgbClr val="080808"/>
                </a:solidFill>
              </a:rPr>
              <a:t> »</a:t>
            </a:r>
          </a:p>
          <a:p>
            <a:endParaRPr lang="fr-FR" dirty="0" smtClean="0">
              <a:solidFill>
                <a:srgbClr val="080808"/>
              </a:solidFill>
            </a:endParaRPr>
          </a:p>
          <a:p>
            <a:r>
              <a:rPr lang="fr-FR" dirty="0" smtClean="0">
                <a:solidFill>
                  <a:srgbClr val="080808"/>
                </a:solidFill>
              </a:rPr>
              <a:t>Que signifie donc ce nom « Losquidic » ? « Loquidy »</a:t>
            </a:r>
            <a:br>
              <a:rPr lang="fr-FR" dirty="0" smtClean="0">
                <a:solidFill>
                  <a:srgbClr val="080808"/>
                </a:solidFill>
              </a:rPr>
            </a:br>
            <a:r>
              <a:rPr lang="fr-FR" dirty="0" smtClean="0">
                <a:solidFill>
                  <a:srgbClr val="080808"/>
                </a:solidFill>
              </a:rPr>
              <a:t/>
            </a:r>
            <a:br>
              <a:rPr lang="fr-FR" dirty="0" smtClean="0">
                <a:solidFill>
                  <a:srgbClr val="080808"/>
                </a:solidFill>
              </a:rPr>
            </a:br>
            <a:r>
              <a:rPr lang="fr-FR" sz="2200" dirty="0" smtClean="0">
                <a:solidFill>
                  <a:srgbClr val="080808"/>
                </a:solidFill>
              </a:rPr>
              <a:t>Deux </a:t>
            </a:r>
            <a:r>
              <a:rPr lang="fr-FR" sz="2200" dirty="0">
                <a:solidFill>
                  <a:srgbClr val="080808"/>
                </a:solidFill>
              </a:rPr>
              <a:t>étymologies possibles:</a:t>
            </a:r>
          </a:p>
          <a:p>
            <a:pPr lvl="1"/>
            <a:r>
              <a:rPr lang="fr-FR" dirty="0" smtClean="0">
                <a:solidFill>
                  <a:srgbClr val="080808"/>
                </a:solidFill>
              </a:rPr>
              <a:t>origine </a:t>
            </a:r>
            <a:r>
              <a:rPr lang="fr-FR" dirty="0">
                <a:solidFill>
                  <a:srgbClr val="080808"/>
                </a:solidFill>
              </a:rPr>
              <a:t>celtique: « </a:t>
            </a:r>
            <a:r>
              <a:rPr lang="fr-FR" dirty="0" err="1">
                <a:solidFill>
                  <a:srgbClr val="080808"/>
                </a:solidFill>
              </a:rPr>
              <a:t>Lochic</a:t>
            </a:r>
            <a:r>
              <a:rPr lang="fr-FR" dirty="0">
                <a:solidFill>
                  <a:srgbClr val="080808"/>
                </a:solidFill>
              </a:rPr>
              <a:t> » qui signifie « </a:t>
            </a:r>
            <a:r>
              <a:rPr lang="fr-FR" b="1" dirty="0">
                <a:solidFill>
                  <a:srgbClr val="006600"/>
                </a:solidFill>
              </a:rPr>
              <a:t>petit lac</a:t>
            </a:r>
            <a:r>
              <a:rPr lang="fr-FR" dirty="0">
                <a:solidFill>
                  <a:srgbClr val="080808"/>
                </a:solidFill>
              </a:rPr>
              <a:t> </a:t>
            </a:r>
            <a:r>
              <a:rPr lang="fr-FR" dirty="0" smtClean="0">
                <a:solidFill>
                  <a:srgbClr val="080808"/>
                </a:solidFill>
              </a:rPr>
              <a:t>»</a:t>
            </a:r>
          </a:p>
          <a:p>
            <a:pPr lvl="1"/>
            <a:r>
              <a:rPr lang="fr-FR" dirty="0" smtClean="0">
                <a:solidFill>
                  <a:srgbClr val="080808"/>
                </a:solidFill>
              </a:rPr>
              <a:t>« lieu planté de </a:t>
            </a:r>
            <a:r>
              <a:rPr lang="fr-FR" b="1" dirty="0" smtClean="0">
                <a:solidFill>
                  <a:srgbClr val="006600"/>
                </a:solidFill>
              </a:rPr>
              <a:t>châtaigniers</a:t>
            </a:r>
            <a:r>
              <a:rPr lang="fr-FR" dirty="0" smtClean="0">
                <a:solidFill>
                  <a:srgbClr val="080808"/>
                </a:solidFill>
              </a:rPr>
              <a:t> »</a:t>
            </a:r>
          </a:p>
          <a:p>
            <a:endParaRPr lang="fr-FR" dirty="0">
              <a:solidFill>
                <a:srgbClr val="080808"/>
              </a:solidFill>
            </a:endParaRPr>
          </a:p>
        </p:txBody>
      </p:sp>
      <p:pic>
        <p:nvPicPr>
          <p:cNvPr id="4098" name="Picture 2" descr="C:\Users\emilie_au\Documents\zz_perso\RM\photos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69" y="1916832"/>
            <a:ext cx="3499248" cy="43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CRÉATION DU LOQUIDY</a:t>
            </a:r>
            <a:br>
              <a:rPr lang="fr-FR" dirty="0" smtClean="0"/>
            </a:br>
            <a:r>
              <a:rPr lang="fr-FR" dirty="0" smtClean="0"/>
              <a:t>1926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Au lendemain de la guerre, les Anciens élèves, pour ceux qui étaient revenus des champs de bataille, voulurent assurer à leurs enfants une </a:t>
            </a:r>
            <a:r>
              <a:rPr lang="fr-FR" b="1" dirty="0" smtClean="0">
                <a:solidFill>
                  <a:srgbClr val="006600"/>
                </a:solidFill>
              </a:rPr>
              <a:t>éducation semblable à celle qu’ils avaient reçu autrefois à Saint Joseph de Bel-Air ou à Saint Joseph sur mer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lvl="1"/>
            <a:r>
              <a:rPr lang="fr-FR" b="1" i="1" dirty="0" smtClean="0"/>
              <a:t>1919</a:t>
            </a:r>
            <a:r>
              <a:rPr lang="fr-FR" dirty="0" smtClean="0"/>
              <a:t> : Création d’un comité Nantais d’anciens élèves</a:t>
            </a:r>
          </a:p>
          <a:p>
            <a:pPr lvl="2"/>
            <a:r>
              <a:rPr lang="fr-FR" dirty="0" smtClean="0"/>
              <a:t>Reprise de contact avec les Frères des Ecoles Chrétiennes puis avec l’Evêque de Nantes.</a:t>
            </a:r>
          </a:p>
          <a:p>
            <a:pPr lvl="2"/>
            <a:endParaRPr lang="fr-FR" dirty="0" smtClean="0"/>
          </a:p>
          <a:p>
            <a:pPr lvl="1"/>
            <a:r>
              <a:rPr lang="fr-FR" b="1" i="1" dirty="0" smtClean="0"/>
              <a:t>1920</a:t>
            </a:r>
            <a:r>
              <a:rPr lang="fr-FR" dirty="0" smtClean="0"/>
              <a:t> : Fondation d’une société immobilière</a:t>
            </a:r>
          </a:p>
          <a:p>
            <a:pPr lvl="2"/>
            <a:r>
              <a:rPr lang="fr-FR" dirty="0" smtClean="0"/>
              <a:t>Acquisition de la Propriété du </a:t>
            </a:r>
            <a:r>
              <a:rPr lang="fr-FR" dirty="0" err="1" smtClean="0"/>
              <a:t>Loquidy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55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1001</Words>
  <Application>Microsoft Office PowerPoint</Application>
  <PresentationFormat>Affichage à l'écran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L’AMICALE BEL-AIR LOQUIDY</vt:lpstr>
      <vt:lpstr>UN PEU D’HISTOIRE</vt:lpstr>
      <vt:lpstr>BEL-AIR (1841 – 1905)</vt:lpstr>
      <vt:lpstr>BEL-AIR (1841 – 1905)</vt:lpstr>
      <vt:lpstr>BEL-AIR (1841 – 1905)</vt:lpstr>
      <vt:lpstr>BEL-AIR DANS LA TOURMENTE 1904– 1905</vt:lpstr>
      <vt:lpstr>L’EXIL À SAINT JOSEPH SUR MER  AU LENDEMAIN DE 1905</vt:lpstr>
      <vt:lpstr>LE LOQUIDY</vt:lpstr>
      <vt:lpstr>LA CRÉATION DU LOQUIDY 1926</vt:lpstr>
      <vt:lpstr>LA CRÉATION DU LOQUIDY 1926</vt:lpstr>
      <vt:lpstr>LA CRÉATION DU LOQUIDY 1926</vt:lpstr>
      <vt:lpstr>LE LOQUIDY DES ANNÉES 30</vt:lpstr>
      <vt:lpstr>LA GUERRE 1939-1945</vt:lpstr>
      <vt:lpstr>LA MATURITÉ</vt:lpstr>
      <vt:lpstr>LA MATURITÉ</vt:lpstr>
      <vt:lpstr>LES GRANDS BOULEVERSEMENTS à partir des années 70</vt:lpstr>
      <vt:lpstr>LES GRANDS BOULEVERSEMENTS à partir des années 70</vt:lpstr>
      <vt:lpstr>L’AMICALE</vt:lpstr>
      <vt:lpstr>L’AMICALE</vt:lpstr>
      <vt:lpstr>LES ACTIVITÉS LIÉES À LA VIE DE L’ÉCOLE</vt:lpstr>
      <vt:lpstr>2006 : LES 80 ANS DU LOQUIDY</vt:lpstr>
      <vt:lpstr>LES ACTIVITÉS PROPRES À L’AMICALE</vt:lpstr>
      <vt:lpstr>LES ACTIVITÉS PROPRES À L’AMICALE</vt:lpstr>
      <vt:lpstr>LES ACTIVITÉS PROPRES À L’AMICALE</vt:lpstr>
      <vt:lpstr>LES ACTIVITÉS PROPRES À L’AMICALE</vt:lpstr>
      <vt:lpstr>L’AVENIR DE L’AMICALE</vt:lpstr>
      <vt:lpstr>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L’Amicale Bel-Air Loquidy</dc:title>
  <dc:creator>Dr. Mallet</dc:creator>
  <cp:lastModifiedBy>Dr. Mallet</cp:lastModifiedBy>
  <cp:revision>69</cp:revision>
  <cp:lastPrinted>2013-09-12T09:39:24Z</cp:lastPrinted>
  <dcterms:created xsi:type="dcterms:W3CDTF">2013-09-12T08:50:10Z</dcterms:created>
  <dcterms:modified xsi:type="dcterms:W3CDTF">2013-10-03T18:14:52Z</dcterms:modified>
</cp:coreProperties>
</file>